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  <p:embeddedFont>
      <p:font typeface="Poppins Italics" charset="1" panose="00000500000000000000"/>
      <p:regular r:id="rId16"/>
    </p:embeddedFont>
    <p:embeddedFont>
      <p:font typeface="Poppins Bold Italics" charset="1" panose="00000800000000000000"/>
      <p:regular r:id="rId17"/>
    </p:embeddedFont>
    <p:embeddedFont>
      <p:font typeface="Poppins Thin" charset="1" panose="00000300000000000000"/>
      <p:regular r:id="rId18"/>
    </p:embeddedFont>
    <p:embeddedFont>
      <p:font typeface="Poppins Thin Italics" charset="1" panose="00000300000000000000"/>
      <p:regular r:id="rId19"/>
    </p:embeddedFont>
    <p:embeddedFont>
      <p:font typeface="Poppins Extra-Light" charset="1" panose="00000300000000000000"/>
      <p:regular r:id="rId20"/>
    </p:embeddedFont>
    <p:embeddedFont>
      <p:font typeface="Poppins Extra-Light Italics" charset="1" panose="00000300000000000000"/>
      <p:regular r:id="rId21"/>
    </p:embeddedFont>
    <p:embeddedFont>
      <p:font typeface="Poppins Light" charset="1" panose="00000400000000000000"/>
      <p:regular r:id="rId22"/>
    </p:embeddedFont>
    <p:embeddedFont>
      <p:font typeface="Poppins Light Italics" charset="1" panose="00000400000000000000"/>
      <p:regular r:id="rId23"/>
    </p:embeddedFont>
    <p:embeddedFont>
      <p:font typeface="Poppins Medium" charset="1" panose="00000600000000000000"/>
      <p:regular r:id="rId24"/>
    </p:embeddedFont>
    <p:embeddedFont>
      <p:font typeface="Poppins Medium Italics" charset="1" panose="00000600000000000000"/>
      <p:regular r:id="rId25"/>
    </p:embeddedFont>
    <p:embeddedFont>
      <p:font typeface="Poppins Semi-Bold" charset="1" panose="00000700000000000000"/>
      <p:regular r:id="rId26"/>
    </p:embeddedFont>
    <p:embeddedFont>
      <p:font typeface="Poppins Semi-Bold Italics" charset="1" panose="00000700000000000000"/>
      <p:regular r:id="rId27"/>
    </p:embeddedFont>
    <p:embeddedFont>
      <p:font typeface="Poppins Ultra-Bold" charset="1" panose="00000900000000000000"/>
      <p:regular r:id="rId28"/>
    </p:embeddedFont>
    <p:embeddedFont>
      <p:font typeface="Poppins Ultra-Bold Italics" charset="1" panose="00000900000000000000"/>
      <p:regular r:id="rId29"/>
    </p:embeddedFont>
    <p:embeddedFont>
      <p:font typeface="Poppins Heavy" charset="1" panose="00000A00000000000000"/>
      <p:regular r:id="rId30"/>
    </p:embeddedFont>
    <p:embeddedFont>
      <p:font typeface="Poppins Heavy Italics" charset="1" panose="00000A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98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17144" y="-214812"/>
            <a:ext cx="5470856" cy="10501812"/>
            <a:chOff x="0" y="0"/>
            <a:chExt cx="7294475" cy="1400241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0782" t="0" r="10782" b="0"/>
            <a:stretch>
              <a:fillRect/>
            </a:stretch>
          </p:blipFill>
          <p:spPr>
            <a:xfrm flipH="false" flipV="false">
              <a:off x="0" y="0"/>
              <a:ext cx="7294475" cy="14002417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0">
            <a:off x="3653603" y="1257300"/>
            <a:ext cx="9163541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2078268"/>
            <a:ext cx="9986868" cy="4730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078"/>
              </a:lnSpc>
            </a:pPr>
            <a:r>
              <a:rPr lang="en-US" sz="10980">
                <a:solidFill>
                  <a:srgbClr val="FFFFFF"/>
                </a:solidFill>
                <a:latin typeface="Poppins Bold"/>
              </a:rPr>
              <a:t>SYSTEMS INTEGRATION AND ARCHI 2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7391611"/>
            <a:ext cx="12817144" cy="2895389"/>
            <a:chOff x="0" y="0"/>
            <a:chExt cx="3375709" cy="7625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75709" cy="762572"/>
            </a:xfrm>
            <a:custGeom>
              <a:avLst/>
              <a:gdLst/>
              <a:ahLst/>
              <a:cxnLst/>
              <a:rect r="r" b="b" t="t" l="l"/>
              <a:pathLst>
                <a:path h="762572" w="3375709">
                  <a:moveTo>
                    <a:pt x="0" y="0"/>
                  </a:moveTo>
                  <a:lnTo>
                    <a:pt x="3375709" y="0"/>
                  </a:lnTo>
                  <a:lnTo>
                    <a:pt x="3375709" y="762572"/>
                  </a:lnTo>
                  <a:lnTo>
                    <a:pt x="0" y="76257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3375709" cy="8197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933450"/>
            <a:ext cx="2315355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ITE61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98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4628417" y="1257300"/>
            <a:ext cx="12630883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933450"/>
            <a:ext cx="3810471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ITE61 Introduction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2005094"/>
            <a:ext cx="16230600" cy="4603853"/>
            <a:chOff x="0" y="0"/>
            <a:chExt cx="21640800" cy="613847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28726" r="0" b="28726"/>
            <a:stretch>
              <a:fillRect/>
            </a:stretch>
          </p:blipFill>
          <p:spPr>
            <a:xfrm flipH="false" flipV="false">
              <a:off x="0" y="0"/>
              <a:ext cx="21640800" cy="6138470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028700" y="7007860"/>
            <a:ext cx="5585287" cy="2160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140"/>
              </a:lnSpc>
            </a:pPr>
            <a:r>
              <a:rPr lang="en-US" sz="7400">
                <a:solidFill>
                  <a:srgbClr val="FFFFFF"/>
                </a:solidFill>
                <a:latin typeface="Poppins Bold"/>
              </a:rPr>
              <a:t>Course Description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6876535" y="6927851"/>
            <a:ext cx="10382765" cy="2330449"/>
            <a:chOff x="0" y="0"/>
            <a:chExt cx="2734555" cy="61378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34555" cy="613781"/>
            </a:xfrm>
            <a:custGeom>
              <a:avLst/>
              <a:gdLst/>
              <a:ahLst/>
              <a:cxnLst/>
              <a:rect r="r" b="b" t="t" l="l"/>
              <a:pathLst>
                <a:path h="613781" w="2734555">
                  <a:moveTo>
                    <a:pt x="0" y="0"/>
                  </a:moveTo>
                  <a:lnTo>
                    <a:pt x="2734555" y="0"/>
                  </a:lnTo>
                  <a:lnTo>
                    <a:pt x="2734555" y="613781"/>
                  </a:lnTo>
                  <a:lnTo>
                    <a:pt x="0" y="61378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734555" cy="670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282292" y="7181850"/>
            <a:ext cx="9654789" cy="175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Poppins"/>
              </a:rPr>
              <a:t>This course covers the theory and best practices in Enterprise Systems and Architecture. Topics include enterprise-level systems critical to all dynamic and globally aware companies.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98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099867" y="1257300"/>
            <a:ext cx="12159433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933450"/>
            <a:ext cx="3729215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ITE61 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005094"/>
            <a:ext cx="5638064" cy="2330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99"/>
              </a:lnSpc>
            </a:pPr>
            <a:r>
              <a:rPr lang="en-US" sz="7999">
                <a:solidFill>
                  <a:srgbClr val="FFFFFF"/>
                </a:solidFill>
                <a:latin typeface="Poppins Bold"/>
              </a:rPr>
              <a:t>Learning</a:t>
            </a:r>
          </a:p>
          <a:p>
            <a:pPr>
              <a:lnSpc>
                <a:spcPts val="8799"/>
              </a:lnSpc>
            </a:pPr>
            <a:r>
              <a:rPr lang="en-US" sz="7999">
                <a:solidFill>
                  <a:srgbClr val="FFFFFF"/>
                </a:solidFill>
                <a:latin typeface="Poppins Bold"/>
              </a:rPr>
              <a:t>Objectives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804768" y="2005094"/>
            <a:ext cx="10454532" cy="3346589"/>
            <a:chOff x="0" y="0"/>
            <a:chExt cx="13939375" cy="4462119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16403" r="0" b="35580"/>
            <a:stretch>
              <a:fillRect/>
            </a:stretch>
          </p:blipFill>
          <p:spPr>
            <a:xfrm flipH="false" flipV="false">
              <a:off x="0" y="0"/>
              <a:ext cx="13939375" cy="4462119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459906" y="5617970"/>
            <a:ext cx="17400691" cy="3880263"/>
            <a:chOff x="0" y="0"/>
            <a:chExt cx="4582898" cy="10219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582898" cy="1021962"/>
            </a:xfrm>
            <a:custGeom>
              <a:avLst/>
              <a:gdLst/>
              <a:ahLst/>
              <a:cxnLst/>
              <a:rect r="r" b="b" t="t" l="l"/>
              <a:pathLst>
                <a:path h="1021962" w="4582898">
                  <a:moveTo>
                    <a:pt x="0" y="0"/>
                  </a:moveTo>
                  <a:lnTo>
                    <a:pt x="4582898" y="0"/>
                  </a:lnTo>
                  <a:lnTo>
                    <a:pt x="4582898" y="1021962"/>
                  </a:lnTo>
                  <a:lnTo>
                    <a:pt x="0" y="10219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4582898" cy="10791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45102" y="6261115"/>
            <a:ext cx="429641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Poppins Bold"/>
              </a:rPr>
              <a:t>Learning Objective 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14004" y="6975268"/>
            <a:ext cx="3894657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</a:rPr>
              <a:t>Implement an enterprise integration middleware platform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093939" y="6261115"/>
            <a:ext cx="4172801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Poppins Bold"/>
              </a:rPr>
              <a:t>Learning Objective 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096126" y="6975268"/>
            <a:ext cx="4170929" cy="107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</a:rPr>
              <a:t>Develop a component and integrate into an existing environment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371515" y="6261115"/>
            <a:ext cx="413842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Poppins Bold"/>
              </a:rPr>
              <a:t>Learning Objective 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371515" y="6975268"/>
            <a:ext cx="4138426" cy="1778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</a:rPr>
              <a:t>Create a testing environment and design tests using appropriate tools and techniques that impact system performance.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864742" y="6261115"/>
            <a:ext cx="399216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latin typeface="Poppins Bold"/>
              </a:rPr>
              <a:t>Learning Objective 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864742" y="6975268"/>
            <a:ext cx="3992165" cy="1425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</a:rPr>
              <a:t>Construct an architectural model of complex system using an architectural framework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989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4709161" y="1257300"/>
            <a:ext cx="12550139" cy="1905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933450"/>
            <a:ext cx="3680461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 Bold"/>
              </a:rPr>
              <a:t>ITE61 Introduction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3563147"/>
            <a:ext cx="6056667" cy="5695153"/>
            <a:chOff x="0" y="0"/>
            <a:chExt cx="8075556" cy="7593538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14550" t="0" r="14550" b="0"/>
            <a:stretch>
              <a:fillRect/>
            </a:stretch>
          </p:blipFill>
          <p:spPr>
            <a:xfrm flipH="false" flipV="false">
              <a:off x="0" y="0"/>
              <a:ext cx="8075556" cy="7593538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028700" y="2107196"/>
            <a:ext cx="6056667" cy="1394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80"/>
              </a:lnSpc>
            </a:pPr>
            <a:r>
              <a:rPr lang="en-US" sz="4800">
                <a:solidFill>
                  <a:srgbClr val="FFFFFF"/>
                </a:solidFill>
                <a:latin typeface="Poppins Bold"/>
              </a:rPr>
              <a:t>Course Requirements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78267" y="2209665"/>
            <a:ext cx="9781033" cy="175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Poppins"/>
              </a:rPr>
              <a:t>An enterprise system that is composed of a web application, desktop application and mobile application.</a:t>
            </a:r>
          </a:p>
          <a:p>
            <a:pPr algn="just">
              <a:lnSpc>
                <a:spcPts val="349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478267" y="5161065"/>
            <a:ext cx="4200365" cy="1572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Laboratory                    40%</a:t>
            </a: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Major Exam                   30%</a:t>
            </a: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Quizzes                           20%</a:t>
            </a: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Class Participation      10%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78267" y="4504098"/>
            <a:ext cx="4200365" cy="532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2"/>
              </a:lnSpc>
            </a:pPr>
            <a:r>
              <a:rPr lang="en-US" sz="3502">
                <a:solidFill>
                  <a:srgbClr val="FFFFFF"/>
                </a:solidFill>
                <a:latin typeface="Poppins Bold"/>
              </a:rPr>
              <a:t>Grading System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68784" y="5076825"/>
            <a:ext cx="4200365" cy="2353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Prelim                              30%</a:t>
            </a: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Midterm                          30%</a:t>
            </a: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Final                                 30%</a:t>
            </a: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Final Output                   10%</a:t>
            </a:r>
          </a:p>
          <a:p>
            <a:pPr algn="just">
              <a:lnSpc>
                <a:spcPts val="3113"/>
              </a:lnSpc>
            </a:pP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 Italics"/>
              </a:rPr>
              <a:t>ALL RUBRICS TO FOLLOW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68784" y="4504098"/>
            <a:ext cx="4200365" cy="532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2"/>
              </a:lnSpc>
            </a:pPr>
            <a:r>
              <a:rPr lang="en-US" sz="3502">
                <a:solidFill>
                  <a:srgbClr val="FFFFFF"/>
                </a:solidFill>
                <a:latin typeface="Poppins Bold"/>
              </a:rPr>
              <a:t>Subject Grade</a:t>
            </a:r>
          </a:p>
        </p:txBody>
      </p:sp>
      <p:sp>
        <p:nvSpPr>
          <p:cNvPr name="AutoShape 12" id="12"/>
          <p:cNvSpPr/>
          <p:nvPr/>
        </p:nvSpPr>
        <p:spPr>
          <a:xfrm rot="0">
            <a:off x="7478267" y="4265973"/>
            <a:ext cx="9781033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7478267" y="2107196"/>
            <a:ext cx="4200365" cy="532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2"/>
              </a:lnSpc>
            </a:pPr>
            <a:r>
              <a:rPr lang="en-US" sz="3502">
                <a:solidFill>
                  <a:srgbClr val="FFFFFF"/>
                </a:solidFill>
                <a:latin typeface="Poppins Bold"/>
              </a:rPr>
              <a:t>Final Output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478267" y="7430163"/>
            <a:ext cx="4200365" cy="532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2"/>
              </a:lnSpc>
            </a:pPr>
            <a:r>
              <a:rPr lang="en-US" sz="3502">
                <a:solidFill>
                  <a:srgbClr val="FFFFFF"/>
                </a:solidFill>
                <a:latin typeface="Poppins Bold"/>
              </a:rPr>
              <a:t>Class Schedule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78267" y="8086324"/>
            <a:ext cx="5094184" cy="1962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Monday                       8am to 11am</a:t>
            </a: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Saturday                     8am to 10am</a:t>
            </a:r>
          </a:p>
          <a:p>
            <a:pPr algn="just">
              <a:lnSpc>
                <a:spcPts val="3113"/>
              </a:lnSpc>
            </a:pP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Consultation Hours:</a:t>
            </a:r>
          </a:p>
          <a:p>
            <a:pPr algn="just">
              <a:lnSpc>
                <a:spcPts val="3113"/>
              </a:lnSpc>
            </a:pPr>
            <a:r>
              <a:rPr lang="en-US" sz="2223">
                <a:solidFill>
                  <a:srgbClr val="FFFFFF"/>
                </a:solidFill>
                <a:latin typeface="Poppins"/>
              </a:rPr>
              <a:t>Every Weeknights      7pm to 9pm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DAF6-n8ehyI</dc:identifier>
  <dcterms:modified xsi:type="dcterms:W3CDTF">2011-08-01T06:04:30Z</dcterms:modified>
  <cp:revision>1</cp:revision>
  <dc:title>ITE61 Introduction</dc:title>
</cp:coreProperties>
</file>

<file path=docProps/thumbnail.jpeg>
</file>